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CC0099"/>
    <a:srgbClr val="00FF00"/>
    <a:srgbClr val="FF00FF"/>
    <a:srgbClr val="00FFFF"/>
    <a:srgbClr val="0099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3"/>
    <p:restoredTop sz="94613"/>
  </p:normalViewPr>
  <p:slideViewPr>
    <p:cSldViewPr snapToGrid="0" snapToObjects="1">
      <p:cViewPr varScale="1">
        <p:scale>
          <a:sx n="178" d="100"/>
          <a:sy n="178" d="100"/>
        </p:scale>
        <p:origin x="1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8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98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4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12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2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6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79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78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6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8E35B-C25B-A344-BA6E-06E94357AB22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4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6187622E-C5CA-40C6-BD7D-DF888184F708}"/>
              </a:ext>
            </a:extLst>
          </p:cNvPr>
          <p:cNvGrpSpPr/>
          <p:nvPr/>
        </p:nvGrpSpPr>
        <p:grpSpPr>
          <a:xfrm>
            <a:off x="4763" y="33338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FFEC34-F035-414E-A2D8-3939209DA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195EA4-598A-4E2B-9501-56556FCEABBB}"/>
                </a:ext>
              </a:extLst>
            </p:cNvPr>
            <p:cNvSpPr txBox="1"/>
            <p:nvPr/>
          </p:nvSpPr>
          <p:spPr>
            <a:xfrm>
              <a:off x="2350477" y="1427285"/>
              <a:ext cx="3209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err="1"/>
                <a:t>Cb</a:t>
              </a:r>
              <a:endParaRPr lang="en-US" sz="1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AF4E4BD-C404-4F52-9D3B-A0651A9F3E01}"/>
                </a:ext>
              </a:extLst>
            </p:cNvPr>
            <p:cNvSpPr txBox="1"/>
            <p:nvPr/>
          </p:nvSpPr>
          <p:spPr>
            <a:xfrm>
              <a:off x="2077915" y="1925515"/>
              <a:ext cx="3080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C3A0CB6-CA41-4F94-896D-1ADF67B82F01}"/>
                </a:ext>
              </a:extLst>
            </p:cNvPr>
            <p:cNvSpPr txBox="1"/>
            <p:nvPr/>
          </p:nvSpPr>
          <p:spPr>
            <a:xfrm>
              <a:off x="2551969" y="192551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E7F66-3C19-4FC3-8100-81DC4D198937}"/>
                </a:ext>
              </a:extLst>
            </p:cNvPr>
            <p:cNvSpPr txBox="1"/>
            <p:nvPr/>
          </p:nvSpPr>
          <p:spPr>
            <a:xfrm>
              <a:off x="3288323" y="1922621"/>
              <a:ext cx="3080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8A05AE-4611-49BB-9B29-E2DFDDC52CB1}"/>
                </a:ext>
              </a:extLst>
            </p:cNvPr>
            <p:cNvSpPr txBox="1"/>
            <p:nvPr/>
          </p:nvSpPr>
          <p:spPr>
            <a:xfrm>
              <a:off x="1377461" y="241788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6376E-203C-4916-88DA-E7E99035C49D}"/>
                </a:ext>
              </a:extLst>
            </p:cNvPr>
            <p:cNvSpPr txBox="1"/>
            <p:nvPr/>
          </p:nvSpPr>
          <p:spPr>
            <a:xfrm>
              <a:off x="2228758" y="2409129"/>
              <a:ext cx="3145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5A4859A-5CCE-497F-BC29-79096B962296}"/>
                </a:ext>
              </a:extLst>
            </p:cNvPr>
            <p:cNvSpPr txBox="1"/>
            <p:nvPr/>
          </p:nvSpPr>
          <p:spPr>
            <a:xfrm>
              <a:off x="2754922" y="241788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92C40E-6FE0-4101-83CE-EF210A196ED5}"/>
                </a:ext>
              </a:extLst>
            </p:cNvPr>
            <p:cNvSpPr txBox="1"/>
            <p:nvPr/>
          </p:nvSpPr>
          <p:spPr>
            <a:xfrm>
              <a:off x="3442372" y="2432540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489D45-51D2-4ABF-AFFB-4A4213EEAAC8}"/>
                </a:ext>
              </a:extLst>
            </p:cNvPr>
            <p:cNvSpPr txBox="1"/>
            <p:nvPr/>
          </p:nvSpPr>
          <p:spPr>
            <a:xfrm>
              <a:off x="5763592" y="1325493"/>
              <a:ext cx="443808" cy="20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Site C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F5AD79-686B-4656-ABFC-B35BB61AF408}"/>
                </a:ext>
              </a:extLst>
            </p:cNvPr>
            <p:cNvSpPr txBox="1"/>
            <p:nvPr/>
          </p:nvSpPr>
          <p:spPr>
            <a:xfrm>
              <a:off x="6502703" y="1335929"/>
              <a:ext cx="545034" cy="20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349D51-7354-4BD2-BDBF-45A35829ABDF}"/>
                </a:ext>
              </a:extLst>
            </p:cNvPr>
            <p:cNvSpPr txBox="1"/>
            <p:nvPr/>
          </p:nvSpPr>
          <p:spPr>
            <a:xfrm>
              <a:off x="6537453" y="1844666"/>
              <a:ext cx="7611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A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B312F8-987B-43F0-91E7-B295B0EA01E0}"/>
                </a:ext>
              </a:extLst>
            </p:cNvPr>
            <p:cNvSpPr txBox="1"/>
            <p:nvPr/>
          </p:nvSpPr>
          <p:spPr>
            <a:xfrm>
              <a:off x="7526656" y="1844666"/>
              <a:ext cx="543784" cy="201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B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F81FDAA-BC93-424B-B9F3-E55476314416}"/>
                </a:ext>
              </a:extLst>
            </p:cNvPr>
            <p:cNvSpPr txBox="1"/>
            <p:nvPr/>
          </p:nvSpPr>
          <p:spPr>
            <a:xfrm>
              <a:off x="5946009" y="2345051"/>
              <a:ext cx="522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8A166F-5459-4386-9259-6608933520D1}"/>
                </a:ext>
              </a:extLst>
            </p:cNvPr>
            <p:cNvSpPr txBox="1"/>
            <p:nvPr/>
          </p:nvSpPr>
          <p:spPr>
            <a:xfrm>
              <a:off x="6544057" y="2352763"/>
              <a:ext cx="51112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B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32FFF2-A16B-4842-BED5-0F5933CBBBBD}"/>
                </a:ext>
              </a:extLst>
            </p:cNvPr>
            <p:cNvSpPr txBox="1"/>
            <p:nvPr/>
          </p:nvSpPr>
          <p:spPr>
            <a:xfrm>
              <a:off x="7264975" y="2346442"/>
              <a:ext cx="805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289FE12-06F4-4A42-81E0-833F898E3F81}"/>
                </a:ext>
              </a:extLst>
            </p:cNvPr>
            <p:cNvSpPr txBox="1"/>
            <p:nvPr/>
          </p:nvSpPr>
          <p:spPr>
            <a:xfrm>
              <a:off x="5790867" y="2850677"/>
              <a:ext cx="805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E13B1C0-673F-4EE9-9071-9DC042AA3E55}"/>
                </a:ext>
              </a:extLst>
            </p:cNvPr>
            <p:cNvSpPr txBox="1"/>
            <p:nvPr/>
          </p:nvSpPr>
          <p:spPr>
            <a:xfrm>
              <a:off x="7395815" y="2848218"/>
              <a:ext cx="5437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C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A156257-9329-4663-835C-0EA0867F2247}"/>
                </a:ext>
              </a:extLst>
            </p:cNvPr>
            <p:cNvSpPr/>
            <p:nvPr/>
          </p:nvSpPr>
          <p:spPr>
            <a:xfrm>
              <a:off x="0" y="6104028"/>
              <a:ext cx="4331677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</a:rPr>
                <a:t>Refs: Caton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Garcia-</a:t>
              </a:r>
              <a:r>
                <a:rPr lang="en-US" sz="800" dirty="0" err="1">
                  <a:solidFill>
                    <a:srgbClr val="000000"/>
                  </a:solidFill>
                </a:rPr>
                <a:t>Barreno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</a:t>
              </a:r>
              <a:r>
                <a:rPr lang="en-US" sz="800" dirty="0" err="1">
                  <a:solidFill>
                    <a:srgbClr val="000000"/>
                  </a:solidFill>
                </a:rPr>
                <a:t>Matsuzaki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and </a:t>
              </a:r>
              <a:r>
                <a:rPr lang="en-US" sz="800" dirty="0" err="1">
                  <a:solidFill>
                    <a:srgbClr val="000000"/>
                  </a:solidFill>
                </a:rPr>
                <a:t>Manicassamy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</a:t>
              </a:r>
              <a:endParaRPr lang="en-US" sz="800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A9FF66E-291A-4FA3-8FDB-2406EC85B71F}"/>
                </a:ext>
              </a:extLst>
            </p:cNvPr>
            <p:cNvSpPr/>
            <p:nvPr/>
          </p:nvSpPr>
          <p:spPr>
            <a:xfrm>
              <a:off x="4331677" y="6104028"/>
              <a:ext cx="160653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</a:rPr>
                <a:t>Refs: Underwood and Wiley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 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85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2" t="4895" r="9695" b="49829"/>
          <a:stretch/>
        </p:blipFill>
        <p:spPr>
          <a:xfrm>
            <a:off x="1667181" y="955040"/>
            <a:ext cx="7874364" cy="5486401"/>
          </a:xfrm>
        </p:spPr>
      </p:pic>
      <p:grpSp>
        <p:nvGrpSpPr>
          <p:cNvPr id="36" name="Group 35"/>
          <p:cNvGrpSpPr/>
          <p:nvPr/>
        </p:nvGrpSpPr>
        <p:grpSpPr>
          <a:xfrm>
            <a:off x="3405960" y="1175488"/>
            <a:ext cx="5926588" cy="2463918"/>
            <a:chOff x="2317898" y="1175488"/>
            <a:chExt cx="5926588" cy="2463918"/>
          </a:xfrm>
        </p:grpSpPr>
        <p:sp>
          <p:nvSpPr>
            <p:cNvPr id="8" name="Rectangle 7"/>
            <p:cNvSpPr/>
            <p:nvPr/>
          </p:nvSpPr>
          <p:spPr>
            <a:xfrm>
              <a:off x="2317898" y="207571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777563" y="2079256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76800" y="208280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018028" y="2086345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39070" y="2079257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36019" y="208280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179982" y="1175488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259033" y="2072167"/>
              <a:ext cx="64504" cy="670560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432698" y="2075711"/>
              <a:ext cx="467832" cy="670560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510131" y="2068623"/>
              <a:ext cx="432390" cy="670560"/>
            </a:xfrm>
            <a:prstGeom prst="rect">
              <a:avLst/>
            </a:prstGeom>
            <a:solidFill>
              <a:srgbClr val="0432FF">
                <a:alpha val="5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515834" y="2965302"/>
              <a:ext cx="237459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27722" y="2968846"/>
              <a:ext cx="116957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138532" y="2961757"/>
              <a:ext cx="60249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1620820" y="0"/>
            <a:ext cx="8894781" cy="808074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7030A0"/>
                </a:solidFill>
                <a:latin typeface="+mn-lt"/>
              </a:rPr>
              <a:t>Alignment of influenza B virus HA with group </a:t>
            </a:r>
            <a:r>
              <a:rPr lang="en-US" sz="2400" b="1">
                <a:solidFill>
                  <a:srgbClr val="7030A0"/>
                </a:solidFill>
                <a:latin typeface="+mn-lt"/>
              </a:rPr>
              <a:t>1 influenza A virus HAs</a:t>
            </a:r>
            <a:endParaRPr lang="en-US" sz="2400" b="1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68812" y="2835557"/>
            <a:ext cx="13822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400" b="1" dirty="0">
                <a:solidFill>
                  <a:srgbClr val="00FDFF"/>
                </a:solidFill>
              </a:rPr>
              <a:t>120 loop</a:t>
            </a:r>
          </a:p>
          <a:p>
            <a:pPr lvl="1"/>
            <a:r>
              <a:rPr lang="en-US" sz="1400" b="1" dirty="0">
                <a:solidFill>
                  <a:srgbClr val="92D050"/>
                </a:solidFill>
              </a:rPr>
              <a:t>150 loop</a:t>
            </a:r>
          </a:p>
          <a:p>
            <a:pPr lvl="1"/>
            <a:r>
              <a:rPr lang="en-US" sz="1400" b="1" dirty="0">
                <a:solidFill>
                  <a:srgbClr val="0432FF"/>
                </a:solidFill>
              </a:rPr>
              <a:t>160 loop</a:t>
            </a:r>
          </a:p>
          <a:p>
            <a:pPr lvl="1"/>
            <a:r>
              <a:rPr lang="en-US" sz="1400" b="1" dirty="0">
                <a:solidFill>
                  <a:srgbClr val="FF0000"/>
                </a:solidFill>
              </a:rPr>
              <a:t>190 helix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E1B6E8-E27D-41E8-9DD3-D575704B2D3A}"/>
              </a:ext>
            </a:extLst>
          </p:cNvPr>
          <p:cNvSpPr txBox="1"/>
          <p:nvPr/>
        </p:nvSpPr>
        <p:spPr>
          <a:xfrm>
            <a:off x="9541545" y="6513922"/>
            <a:ext cx="2657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Provided by Dr. Weina Sun</a:t>
            </a:r>
          </a:p>
        </p:txBody>
      </p:sp>
    </p:spTree>
    <p:extLst>
      <p:ext uri="{BB962C8B-B14F-4D97-AF65-F5344CB8AC3E}">
        <p14:creationId xmlns:p14="http://schemas.microsoft.com/office/powerpoint/2010/main" val="197283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61</Words>
  <Application>Microsoft Macintosh PowerPoint</Application>
  <PresentationFormat>Widescreen</PresentationFormat>
  <Paragraphs>25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Alignment of influenza B virus HA with group 1 influenza A virus HAs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Alignment of influenza B virus HA with group 1 influenza A virus HAs</dc:title>
  <dc:creator>Sun, Weina</dc:creator>
  <cp:lastModifiedBy>Patrick Wilson</cp:lastModifiedBy>
  <cp:revision>21</cp:revision>
  <dcterms:created xsi:type="dcterms:W3CDTF">2018-05-31T19:59:41Z</dcterms:created>
  <dcterms:modified xsi:type="dcterms:W3CDTF">2019-05-24T18:23:06Z</dcterms:modified>
</cp:coreProperties>
</file>

<file path=docProps/thumbnail.jpeg>
</file>